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4"/>
    <p:sldMasterId id="2147483726" r:id="rId5"/>
    <p:sldMasterId id="2147483727" r:id="rId6"/>
    <p:sldMasterId id="214748372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embeddedFontLst>
    <p:embeddedFont>
      <p:font typeface="Poppins"/>
      <p:regular r:id="rId46"/>
      <p:bold r:id="rId47"/>
      <p:italic r:id="rId48"/>
      <p:boldItalic r:id="rId49"/>
    </p:embeddedFont>
    <p:embeddedFont>
      <p:font typeface="Palanquin Dark"/>
      <p:regular r:id="rId50"/>
      <p:bold r:id="rId51"/>
    </p:embeddedFont>
    <p:embeddedFont>
      <p:font typeface="Poppins Black"/>
      <p:bold r:id="rId52"/>
      <p:boldItalic r:id="rId53"/>
    </p:embeddedFont>
    <p:embeddedFont>
      <p:font typeface="Arial Black"/>
      <p:regular r:id="rId54"/>
    </p:embeddedFont>
    <p:embeddedFont>
      <p:font typeface="Oswald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font" Target="fonts/Poppins-regular.fntdata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alanquinDark-bold.fntdata"/><Relationship Id="rId50" Type="http://schemas.openxmlformats.org/officeDocument/2006/relationships/font" Target="fonts/PalanquinDark-regular.fntdata"/><Relationship Id="rId53" Type="http://schemas.openxmlformats.org/officeDocument/2006/relationships/font" Target="fonts/PoppinsBlack-boldItalic.fntdata"/><Relationship Id="rId52" Type="http://schemas.openxmlformats.org/officeDocument/2006/relationships/font" Target="fonts/PoppinsBlack-bold.fntdata"/><Relationship Id="rId11" Type="http://schemas.openxmlformats.org/officeDocument/2006/relationships/slide" Target="slides/slide3.xml"/><Relationship Id="rId55" Type="http://schemas.openxmlformats.org/officeDocument/2006/relationships/font" Target="fonts/Oswald-regular.fntdata"/><Relationship Id="rId10" Type="http://schemas.openxmlformats.org/officeDocument/2006/relationships/slide" Target="slides/slide2.xml"/><Relationship Id="rId54" Type="http://schemas.openxmlformats.org/officeDocument/2006/relationships/font" Target="fonts/ArialBlack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56" Type="http://schemas.openxmlformats.org/officeDocument/2006/relationships/font" Target="fonts/Oswald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9723f3677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9723f3677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e0ee2b2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8e0ee2b2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e0ee2b29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e0ee2b29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8e0ee2b29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8e0ee2b29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8e0ee2b29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8e0ee2b29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e0ee2b29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8e0ee2b29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e0ee2b29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8e0ee2b29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8e0ee2b29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8e0ee2b29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8e0ee2b29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8e0ee2b29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e0ee2b29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8e0ee2b29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8e0ee2b29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8e0ee2b2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9723f3677_1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9723f3677_1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8e0ee2b29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8e0ee2b29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8e0ee2b2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8e0ee2b2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8e0ee2b29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8e0ee2b29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8e0ee2b29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8e0ee2b29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8e0ee2b29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8e0ee2b29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8e0ee2b29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8e0ee2b29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89723f3677_1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89723f3677_1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8e0ee2b29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8e0ee2b29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89723f3677_1_3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89723f3677_1_3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8e0ee2b29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8e0ee2b29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89723f3677_1_3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89723f3677_1_3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89cfa7264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89cfa7264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89cfa726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89cfa726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89cfa7264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89cfa7264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89cfa726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89cfa726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89cfa7264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89cfa726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89cfa726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89cfa726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8e0ee2b29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8e0ee2b29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9cfa7264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89cfa7264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8e0ee2b29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8e0ee2b29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8e0ee2b2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8e0ee2b2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8e0ee2b2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8e0ee2b2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e0ee2b2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8e0ee2b2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8e0ee2b2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8e0ee2b2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8e0ee2b2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8e0ee2b2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6" name="Google Shape;106;p25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5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26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26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2" name="Google Shape;162;p3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" name="Google Shape;171;p33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6" name="Google Shape;176;p33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33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35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7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38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8" name="Google Shape;218;p3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" name="Google Shape;222;p40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" name="Google Shape;224;p4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6" name="Google Shape;226;p40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0" name="Google Shape;230;p4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4" name="Google Shape;234;p42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3" name="Google Shape;243;p44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4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5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8" name="Google Shape;248;p45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58" name="Google Shape;258;p48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1" name="Google Shape;261;p48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4" name="Google Shape;264;p4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6" name="Google Shape;266;p48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9" name="Google Shape;269;p49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0" name="Google Shape;270;p49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2" name="Google Shape;272;p4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74" name="Google Shape;274;p49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9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49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5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3" name="Google Shape;283;p50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8" name="Google Shape;288;p51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3" name="Google Shape;293;p52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3" name="Google Shape;303;p52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" name="Google Shape;304;p52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5" name="Google Shape;305;p52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52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10" name="Google Shape;310;p53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4" name="Google Shape;314;p54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56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2" name="Google Shape;322;p56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56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56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5" name="Google Shape;325;p56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5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28" name="Google Shape;328;p56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56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2" name="Google Shape;332;p56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3" name="Google Shape;333;p56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56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5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0" name="Google Shape;340;p57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4" name="Google Shape;344;p58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6" name="Google Shape;346;p58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7" name="Google Shape;347;p58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8" name="Google Shape;348;p58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9" name="Google Shape;349;p58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0" name="Google Shape;350;p58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1" name="Google Shape;351;p58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2" name="Google Shape;352;p58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3" name="Google Shape;353;p58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9" name="Google Shape;359;p60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60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61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61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0" name="Google Shape;370;p62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3" name="Google Shape;373;p63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4" name="Google Shape;374;p63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6" name="Google Shape;376;p6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8" name="Google Shape;378;p63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2" name="Google Shape;382;p64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5" name="Google Shape;385;p65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6" name="Google Shape;386;p65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5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6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91" name="Google Shape;391;p66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95" name="Google Shape;395;p67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7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8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0" name="Google Shape;400;p68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69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04" name="Google Shape;404;p69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71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9" name="Google Shape;409;p71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0" name="Google Shape;410;p71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71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2" name="Google Shape;412;p71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3" name="Google Shape;413;p71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71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5" name="Google Shape;415;p71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6" name="Google Shape;416;p7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1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8" name="Google Shape;418;p71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1" name="Google Shape;421;p72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" name="Google Shape;422;p72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3" name="Google Shape;423;p72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" name="Google Shape;424;p7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26" name="Google Shape;426;p72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8" name="Google Shape;428;p72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" name="Google Shape;429;p72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7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5" name="Google Shape;435;p73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0" name="Google Shape;440;p74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4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5" name="Google Shape;445;p75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5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7" name="Google Shape;447;p75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" name="Google Shape;448;p75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9" name="Google Shape;449;p75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0" name="Google Shape;450;p75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" name="Google Shape;452;p75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" name="Google Shape;454;p75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5" name="Google Shape;455;p75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" name="Google Shape;456;p75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7" name="Google Shape;457;p75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" name="Google Shape;458;p75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2" name="Google Shape;462;p76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6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6" name="Google Shape;466;p77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77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8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79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" name="Google Shape;475;p79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79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7" name="Google Shape;477;p79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" name="Google Shape;478;p7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80" name="Google Shape;480;p79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9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9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79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4" name="Google Shape;484;p79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79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79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7" name="Google Shape;487;p79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8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2" name="Google Shape;492;p80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6" name="Google Shape;496;p81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1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98" name="Google Shape;498;p81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" name="Google Shape;499;p81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0" name="Google Shape;500;p81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1" name="Google Shape;501;p81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2" name="Google Shape;502;p81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" name="Google Shape;503;p81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4" name="Google Shape;504;p81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" name="Google Shape;505;p81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6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Onizuka09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www.st.com/en/development-tools/stm32cubeid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st.com/en/development-tools/stm32cubeide.html" TargetMode="External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2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2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2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82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514" name="Google Shape;514;p82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2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2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2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2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2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2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2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2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2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2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2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2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2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2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2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2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2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2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2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2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2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2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2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2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2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2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2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2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2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2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2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2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2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2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2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2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2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2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2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2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2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2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2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2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2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2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2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2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2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2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2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2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82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Moktar SELLAMI</a:t>
            </a:r>
            <a:endParaRPr b="1"/>
          </a:p>
        </p:txBody>
      </p:sp>
      <p:sp>
        <p:nvSpPr>
          <p:cNvPr id="568" name="Google Shape;568;p82"/>
          <p:cNvSpPr txBox="1"/>
          <p:nvPr>
            <p:ph type="ctrTitle"/>
          </p:nvPr>
        </p:nvSpPr>
        <p:spPr>
          <a:xfrm>
            <a:off x="260300" y="1293007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r>
              <a:rPr b="0" lang="en" sz="5000">
                <a:latin typeface="Poppins Black"/>
                <a:ea typeface="Poppins Black"/>
                <a:cs typeface="Poppins Black"/>
                <a:sym typeface="Poppins Black"/>
              </a:rPr>
              <a:t> Workshop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2"/>
          <p:cNvSpPr txBox="1"/>
          <p:nvPr/>
        </p:nvSpPr>
        <p:spPr>
          <a:xfrm>
            <a:off x="603075" y="3314388"/>
            <a:ext cx="3352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Session 2 </a:t>
            </a:r>
            <a:endParaRPr b="1"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9" name="Google Shape;659;p91"/>
          <p:cNvSpPr txBox="1"/>
          <p:nvPr/>
        </p:nvSpPr>
        <p:spPr>
          <a:xfrm>
            <a:off x="216225" y="1336300"/>
            <a:ext cx="84939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7. In the context of STM32's HAL, which functions would you use to change the state of an LED 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HAL_GPIO_ReadPin()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HAL_GPIO_WritePin()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HAL_GPIO_TogglePin()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HAL_GPIO_LockPin()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0" name="Google Shape;6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1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67" name="Google Shape;667;p92"/>
          <p:cNvSpPr txBox="1"/>
          <p:nvPr/>
        </p:nvSpPr>
        <p:spPr>
          <a:xfrm>
            <a:off x="216225" y="1336300"/>
            <a:ext cx="84939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Answers: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8" name="Google Shape;66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2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92"/>
          <p:cNvSpPr txBox="1"/>
          <p:nvPr/>
        </p:nvSpPr>
        <p:spPr>
          <a:xfrm>
            <a:off x="325050" y="2187050"/>
            <a:ext cx="1888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1 - B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2- A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3- D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1" name="Google Shape;671;p92"/>
          <p:cNvSpPr txBox="1"/>
          <p:nvPr/>
        </p:nvSpPr>
        <p:spPr>
          <a:xfrm>
            <a:off x="2742875" y="2187050"/>
            <a:ext cx="1888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- D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5- C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6- B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2" name="Google Shape;672;p92"/>
          <p:cNvSpPr txBox="1"/>
          <p:nvPr/>
        </p:nvSpPr>
        <p:spPr>
          <a:xfrm>
            <a:off x="5246175" y="2187050"/>
            <a:ext cx="18882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- B &amp; C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3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8" name="Google Shape;678;p93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679" name="Google Shape;6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3"/>
          <p:cNvSpPr txBox="1"/>
          <p:nvPr/>
        </p:nvSpPr>
        <p:spPr>
          <a:xfrm>
            <a:off x="216300" y="1179575"/>
            <a:ext cx="890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0- You need a lot of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patience.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1" name="Google Shape;681;p93"/>
          <p:cNvPicPr preferRelativeResize="0"/>
          <p:nvPr/>
        </p:nvPicPr>
        <p:blipFill rotWithShape="1">
          <a:blip r:embed="rId4">
            <a:alphaModFix/>
          </a:blip>
          <a:srcRect b="0" l="17648" r="0" t="0"/>
          <a:stretch/>
        </p:blipFill>
        <p:spPr>
          <a:xfrm>
            <a:off x="1663890" y="2897200"/>
            <a:ext cx="5173476" cy="21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3"/>
          <p:cNvSpPr txBox="1"/>
          <p:nvPr/>
        </p:nvSpPr>
        <p:spPr>
          <a:xfrm>
            <a:off x="216300" y="2038388"/>
            <a:ext cx="890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1- Go this </a:t>
            </a:r>
            <a:r>
              <a:rPr lang="en" sz="25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link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and create a account, you will get an email verification.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4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88" name="Google Shape;688;p94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689" name="Google Shape;68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4"/>
          <p:cNvSpPr txBox="1"/>
          <p:nvPr/>
        </p:nvSpPr>
        <p:spPr>
          <a:xfrm>
            <a:off x="216300" y="1208075"/>
            <a:ext cx="89046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Create the account, fill in the necessary information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Fill in only the </a:t>
            </a:r>
            <a:r>
              <a:rPr lang="en" sz="19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necessary</a:t>
            </a:r>
            <a:r>
              <a:rPr lang="en" sz="19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info that are indicated with </a:t>
            </a:r>
            <a:r>
              <a:rPr lang="en" sz="19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*</a:t>
            </a:r>
            <a:endParaRPr sz="19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1" name="Google Shape;69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578" y="2281775"/>
            <a:ext cx="6265772" cy="2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5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7" name="Google Shape;697;p95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698" name="Google Shape;6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5"/>
          <p:cNvSpPr txBox="1"/>
          <p:nvPr/>
        </p:nvSpPr>
        <p:spPr>
          <a:xfrm>
            <a:off x="216300" y="1208075"/>
            <a:ext cx="8904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After some time you will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receive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and email of verification, verify it and your St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account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should be created.</a:t>
            </a:r>
            <a:endParaRPr sz="19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00" name="Google Shape;70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578" y="2281775"/>
            <a:ext cx="6265772" cy="2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6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06" name="Google Shape;706;p96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07" name="Google Shape;707;p96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8" name="Google Shape;7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6"/>
          <p:cNvSpPr txBox="1"/>
          <p:nvPr/>
        </p:nvSpPr>
        <p:spPr>
          <a:xfrm>
            <a:off x="216225" y="1336300"/>
            <a:ext cx="890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Go this </a:t>
            </a:r>
            <a:r>
              <a:rPr lang="en" sz="25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link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again and download the Latest STM32 CubeIDE version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0" name="Google Shape;71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863" y="2227550"/>
            <a:ext cx="6236267" cy="26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7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6" name="Google Shape;716;p97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717" name="Google Shape;71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7"/>
          <p:cNvSpPr txBox="1"/>
          <p:nvPr/>
        </p:nvSpPr>
        <p:spPr>
          <a:xfrm>
            <a:off x="216300" y="1155763"/>
            <a:ext cx="89046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Accept to the Licence agreement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It i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will prompt you to Login or use a guest  choose Log in to MyST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9" name="Google Shape;719;p97"/>
          <p:cNvPicPr preferRelativeResize="0"/>
          <p:nvPr/>
        </p:nvPicPr>
        <p:blipFill rotWithShape="1">
          <a:blip r:embed="rId4">
            <a:alphaModFix/>
          </a:blip>
          <a:srcRect b="2496" l="2567" r="4400" t="0"/>
          <a:stretch/>
        </p:blipFill>
        <p:spPr>
          <a:xfrm>
            <a:off x="4571988" y="2250313"/>
            <a:ext cx="3362499" cy="26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7"/>
          <p:cNvSpPr txBox="1"/>
          <p:nvPr/>
        </p:nvSpPr>
        <p:spPr>
          <a:xfrm>
            <a:off x="529775" y="2462888"/>
            <a:ext cx="3535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Note: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We create an account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because, CubeIDE requires it sometimes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6" name="Google Shape;726;p98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27" name="Google Shape;727;p98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8"/>
          <p:cNvSpPr txBox="1"/>
          <p:nvPr/>
        </p:nvSpPr>
        <p:spPr>
          <a:xfrm>
            <a:off x="216225" y="1336300"/>
            <a:ext cx="890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An Email should be  sent to you, give it some time 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0" name="Google Shape;730;p98"/>
          <p:cNvPicPr preferRelativeResize="0"/>
          <p:nvPr/>
        </p:nvPicPr>
        <p:blipFill rotWithShape="1">
          <a:blip r:embed="rId4">
            <a:alphaModFix/>
          </a:blip>
          <a:srcRect b="22767" l="30315" r="5794" t="0"/>
          <a:stretch/>
        </p:blipFill>
        <p:spPr>
          <a:xfrm>
            <a:off x="3431412" y="1820225"/>
            <a:ext cx="4190387" cy="32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9"/>
          <p:cNvSpPr txBox="1"/>
          <p:nvPr>
            <p:ph type="title"/>
          </p:nvPr>
        </p:nvSpPr>
        <p:spPr>
          <a:xfrm>
            <a:off x="691125" y="40185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Setting up the Environment: STM32 CubeIDE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6" name="Google Shape;736;p9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37" name="Google Shape;737;p99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8" name="Google Shape;7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9"/>
          <p:cNvSpPr txBox="1"/>
          <p:nvPr/>
        </p:nvSpPr>
        <p:spPr>
          <a:xfrm>
            <a:off x="216225" y="1336300"/>
            <a:ext cx="8904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- it will open a new session on you browser and hopefully, is will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start downloading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0" name="Google Shape;740;p99"/>
          <p:cNvPicPr preferRelativeResize="0"/>
          <p:nvPr/>
        </p:nvPicPr>
        <p:blipFill rotWithShape="1">
          <a:blip r:embed="rId4">
            <a:alphaModFix/>
          </a:blip>
          <a:srcRect b="22772" l="30315" r="5794" t="18017"/>
          <a:stretch/>
        </p:blipFill>
        <p:spPr>
          <a:xfrm>
            <a:off x="4414525" y="1919625"/>
            <a:ext cx="4190400" cy="246930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9"/>
          <p:cNvSpPr txBox="1"/>
          <p:nvPr/>
        </p:nvSpPr>
        <p:spPr>
          <a:xfrm>
            <a:off x="529775" y="2462888"/>
            <a:ext cx="35358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Note: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In case it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didn't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start,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restart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the downloading process.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0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47" name="Google Shape;747;p100"/>
          <p:cNvSpPr txBox="1"/>
          <p:nvPr>
            <p:ph idx="12" type="sldNum"/>
          </p:nvPr>
        </p:nvSpPr>
        <p:spPr>
          <a:xfrm>
            <a:off x="86354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748" name="Google Shape;7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0" title="cube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75" y="1205850"/>
            <a:ext cx="4819773" cy="338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/>
          <p:nvPr/>
        </p:nvSpPr>
        <p:spPr>
          <a:xfrm>
            <a:off x="584178" y="1494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76" name="Google Shape;576;p83"/>
          <p:cNvSpPr/>
          <p:nvPr/>
        </p:nvSpPr>
        <p:spPr>
          <a:xfrm>
            <a:off x="584178" y="2267263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77" name="Google Shape;577;p83"/>
          <p:cNvSpPr txBox="1"/>
          <p:nvPr>
            <p:ph idx="4" type="subTitle"/>
          </p:nvPr>
        </p:nvSpPr>
        <p:spPr>
          <a:xfrm>
            <a:off x="1219875" y="2267275"/>
            <a:ext cx="2673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Setup ST account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8" name="Google Shape;578;p8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579" name="Google Shape;579;p83"/>
          <p:cNvSpPr txBox="1"/>
          <p:nvPr>
            <p:ph idx="1" type="subTitle"/>
          </p:nvPr>
        </p:nvSpPr>
        <p:spPr>
          <a:xfrm>
            <a:off x="1243900" y="1608619"/>
            <a:ext cx="28872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0" name="Google Shape;580;p83"/>
          <p:cNvSpPr txBox="1"/>
          <p:nvPr>
            <p:ph type="title"/>
          </p:nvPr>
        </p:nvSpPr>
        <p:spPr>
          <a:xfrm>
            <a:off x="612950" y="1581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1</a:t>
            </a:r>
            <a:endParaRPr sz="2544"/>
          </a:p>
        </p:txBody>
      </p:sp>
      <p:sp>
        <p:nvSpPr>
          <p:cNvPr id="581" name="Google Shape;581;p83"/>
          <p:cNvSpPr txBox="1"/>
          <p:nvPr>
            <p:ph idx="8" type="subTitle"/>
          </p:nvPr>
        </p:nvSpPr>
        <p:spPr>
          <a:xfrm>
            <a:off x="1219875" y="3216350"/>
            <a:ext cx="2737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 Installation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2" name="Google Shape;582;p83"/>
          <p:cNvSpPr txBox="1"/>
          <p:nvPr>
            <p:ph idx="14" type="subTitle"/>
          </p:nvPr>
        </p:nvSpPr>
        <p:spPr>
          <a:xfrm>
            <a:off x="812036" y="3858425"/>
            <a:ext cx="2958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HAL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3" name="Google Shape;583;p83"/>
          <p:cNvSpPr txBox="1"/>
          <p:nvPr>
            <p:ph idx="3" type="title"/>
          </p:nvPr>
        </p:nvSpPr>
        <p:spPr>
          <a:xfrm>
            <a:off x="612950" y="2355157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2</a:t>
            </a:r>
            <a:endParaRPr sz="2544"/>
          </a:p>
        </p:txBody>
      </p:sp>
      <p:sp>
        <p:nvSpPr>
          <p:cNvPr id="584" name="Google Shape;584;p83"/>
          <p:cNvSpPr/>
          <p:nvPr/>
        </p:nvSpPr>
        <p:spPr>
          <a:xfrm>
            <a:off x="555353" y="3128452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85" name="Google Shape;585;p83"/>
          <p:cNvSpPr/>
          <p:nvPr/>
        </p:nvSpPr>
        <p:spPr>
          <a:xfrm>
            <a:off x="584153" y="3914826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86" name="Google Shape;586;p83"/>
          <p:cNvSpPr txBox="1"/>
          <p:nvPr>
            <p:ph type="title"/>
          </p:nvPr>
        </p:nvSpPr>
        <p:spPr>
          <a:xfrm>
            <a:off x="584150" y="3216345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3</a:t>
            </a:r>
            <a:endParaRPr sz="2544"/>
          </a:p>
        </p:txBody>
      </p:sp>
      <p:sp>
        <p:nvSpPr>
          <p:cNvPr id="587" name="Google Shape;587;p83"/>
          <p:cNvSpPr txBox="1"/>
          <p:nvPr>
            <p:ph idx="3" type="title"/>
          </p:nvPr>
        </p:nvSpPr>
        <p:spPr>
          <a:xfrm>
            <a:off x="612975" y="400271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4</a:t>
            </a:r>
            <a:endParaRPr sz="2544"/>
          </a:p>
        </p:txBody>
      </p:sp>
      <p:sp>
        <p:nvSpPr>
          <p:cNvPr id="588" name="Google Shape;588;p83"/>
          <p:cNvSpPr/>
          <p:nvPr/>
        </p:nvSpPr>
        <p:spPr>
          <a:xfrm>
            <a:off x="4015928" y="14958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89" name="Google Shape;589;p83"/>
          <p:cNvSpPr txBox="1"/>
          <p:nvPr>
            <p:ph idx="1" type="subTitle"/>
          </p:nvPr>
        </p:nvSpPr>
        <p:spPr>
          <a:xfrm>
            <a:off x="4764525" y="1597146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HAL APIs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590" name="Google Shape;590;p83"/>
          <p:cNvSpPr txBox="1"/>
          <p:nvPr>
            <p:ph type="title"/>
          </p:nvPr>
        </p:nvSpPr>
        <p:spPr>
          <a:xfrm>
            <a:off x="4044700" y="15837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5</a:t>
            </a:r>
            <a:endParaRPr sz="2544"/>
          </a:p>
        </p:txBody>
      </p:sp>
      <p:sp>
        <p:nvSpPr>
          <p:cNvPr id="591" name="Google Shape;591;p83"/>
          <p:cNvSpPr/>
          <p:nvPr/>
        </p:nvSpPr>
        <p:spPr>
          <a:xfrm>
            <a:off x="4044703" y="2357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92" name="Google Shape;592;p83"/>
          <p:cNvSpPr txBox="1"/>
          <p:nvPr>
            <p:ph idx="1" type="subTitle"/>
          </p:nvPr>
        </p:nvSpPr>
        <p:spPr>
          <a:xfrm>
            <a:off x="4753650" y="2368575"/>
            <a:ext cx="3851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Blinking an LED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3" name="Google Shape;593;p83"/>
          <p:cNvSpPr txBox="1"/>
          <p:nvPr>
            <p:ph type="title"/>
          </p:nvPr>
        </p:nvSpPr>
        <p:spPr>
          <a:xfrm>
            <a:off x="4073475" y="2444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6</a:t>
            </a:r>
            <a:endParaRPr sz="2544"/>
          </a:p>
        </p:txBody>
      </p:sp>
      <p:sp>
        <p:nvSpPr>
          <p:cNvPr id="594" name="Google Shape;594;p83"/>
          <p:cNvSpPr/>
          <p:nvPr/>
        </p:nvSpPr>
        <p:spPr>
          <a:xfrm>
            <a:off x="4055588" y="31284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595" name="Google Shape;595;p83"/>
          <p:cNvSpPr txBox="1"/>
          <p:nvPr>
            <p:ph idx="1" type="subTitle"/>
          </p:nvPr>
        </p:nvSpPr>
        <p:spPr>
          <a:xfrm>
            <a:off x="4764535" y="3139996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Reading Button state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6" name="Google Shape;596;p83"/>
          <p:cNvSpPr txBox="1"/>
          <p:nvPr>
            <p:ph type="title"/>
          </p:nvPr>
        </p:nvSpPr>
        <p:spPr>
          <a:xfrm>
            <a:off x="4084359" y="32163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7</a:t>
            </a:r>
            <a:endParaRPr sz="2544"/>
          </a:p>
        </p:txBody>
      </p:sp>
      <p:pic>
        <p:nvPicPr>
          <p:cNvPr id="597" name="Google Shape;5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3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1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55" name="Google Shape;755;p101"/>
          <p:cNvSpPr txBox="1"/>
          <p:nvPr>
            <p:ph idx="12" type="sldNum"/>
          </p:nvPr>
        </p:nvSpPr>
        <p:spPr>
          <a:xfrm>
            <a:off x="86354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756" name="Google Shape;7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1" title="cube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75" y="1205850"/>
            <a:ext cx="4819773" cy="338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2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IDE: new project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3" name="Google Shape;763;p102"/>
          <p:cNvSpPr txBox="1"/>
          <p:nvPr>
            <p:ph idx="12" type="sldNum"/>
          </p:nvPr>
        </p:nvSpPr>
        <p:spPr>
          <a:xfrm>
            <a:off x="86354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64" name="Google Shape;764;p102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5" name="Google Shape;7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2"/>
          <p:cNvPicPr preferRelativeResize="0"/>
          <p:nvPr/>
        </p:nvPicPr>
        <p:blipFill rotWithShape="1">
          <a:blip r:embed="rId4">
            <a:alphaModFix/>
          </a:blip>
          <a:srcRect b="27161" l="0" r="0" t="0"/>
          <a:stretch/>
        </p:blipFill>
        <p:spPr>
          <a:xfrm>
            <a:off x="0" y="1000200"/>
            <a:ext cx="8838901" cy="3737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102"/>
          <p:cNvCxnSpPr/>
          <p:nvPr/>
        </p:nvCxnSpPr>
        <p:spPr>
          <a:xfrm>
            <a:off x="1030600" y="2388900"/>
            <a:ext cx="91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3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IDE: select target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3" name="Google Shape;773;p103"/>
          <p:cNvSpPr txBox="1"/>
          <p:nvPr>
            <p:ph idx="12" type="sldNum"/>
          </p:nvPr>
        </p:nvSpPr>
        <p:spPr>
          <a:xfrm>
            <a:off x="86354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74" name="Google Shape;774;p103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5" name="Google Shape;7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100" y="1081350"/>
            <a:ext cx="4888042" cy="40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4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IDE: Creating the project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82" name="Google Shape;782;p104"/>
          <p:cNvSpPr txBox="1"/>
          <p:nvPr>
            <p:ph idx="12" type="sldNum"/>
          </p:nvPr>
        </p:nvSpPr>
        <p:spPr>
          <a:xfrm>
            <a:off x="86354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83" name="Google Shape;783;p104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4" name="Google Shape;7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100" y="1081350"/>
            <a:ext cx="4888042" cy="40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5"/>
          <p:cNvSpPr txBox="1"/>
          <p:nvPr>
            <p:ph type="title"/>
          </p:nvPr>
        </p:nvSpPr>
        <p:spPr>
          <a:xfrm>
            <a:off x="673150" y="273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IDE: Creating the project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1" name="Google Shape;791;p105"/>
          <p:cNvSpPr txBox="1"/>
          <p:nvPr>
            <p:ph idx="12" type="sldNum"/>
          </p:nvPr>
        </p:nvSpPr>
        <p:spPr>
          <a:xfrm>
            <a:off x="-5" y="4795206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792" name="Google Shape;792;p105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3" name="Google Shape;79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05" title="cueid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50" y="767300"/>
            <a:ext cx="7528499" cy="41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6"/>
          <p:cNvSpPr txBox="1"/>
          <p:nvPr>
            <p:ph type="title"/>
          </p:nvPr>
        </p:nvSpPr>
        <p:spPr>
          <a:xfrm>
            <a:off x="673150" y="273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STM32Cube IDE: Creating the project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0" name="Google Shape;800;p106"/>
          <p:cNvSpPr txBox="1"/>
          <p:nvPr>
            <p:ph idx="12" type="sldNum"/>
          </p:nvPr>
        </p:nvSpPr>
        <p:spPr>
          <a:xfrm>
            <a:off x="4582595" y="4681206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801" name="Google Shape;8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6" title="cueide2.png"/>
          <p:cNvPicPr preferRelativeResize="0"/>
          <p:nvPr/>
        </p:nvPicPr>
        <p:blipFill rotWithShape="1">
          <a:blip r:embed="rId4">
            <a:alphaModFix/>
          </a:blip>
          <a:srcRect b="27351" l="0" r="19897" t="0"/>
          <a:stretch/>
        </p:blipFill>
        <p:spPr>
          <a:xfrm>
            <a:off x="2577150" y="1048913"/>
            <a:ext cx="6400302" cy="31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6"/>
          <p:cNvSpPr txBox="1"/>
          <p:nvPr/>
        </p:nvSpPr>
        <p:spPr>
          <a:xfrm>
            <a:off x="107550" y="1111475"/>
            <a:ext cx="2469600" cy="30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1- Build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2- Run &amp; debug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3- Generate code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4- Project structure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5- Pinout config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6- clock config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7- Software packs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8- Project manager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  <p:sp>
        <p:nvSpPr>
          <p:cNvPr id="809" name="Google Shape;809;p107"/>
          <p:cNvSpPr txBox="1"/>
          <p:nvPr/>
        </p:nvSpPr>
        <p:spPr>
          <a:xfrm>
            <a:off x="457375" y="1171400"/>
            <a:ext cx="8480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HAL is a software layer provided by STMicroelectronics that abstracts the hardware details of STM32 microcontrollers.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provides a standardized set of functions to interact with peripherals (GPIO, UART, I2C, etc.) regardless of the specific STM32 chip you're using.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0" name="Google Shape;8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7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</a:t>
            </a:r>
            <a:endParaRPr/>
          </a:p>
        </p:txBody>
      </p:sp>
      <p:pic>
        <p:nvPicPr>
          <p:cNvPr id="817" name="Google Shape;81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08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1" y="1316650"/>
            <a:ext cx="6803300" cy="3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Programming: HAL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25" name="Google Shape;82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09"/>
          <p:cNvSpPr txBox="1"/>
          <p:nvPr>
            <p:ph idx="12" type="sldNum"/>
          </p:nvPr>
        </p:nvSpPr>
        <p:spPr>
          <a:xfrm>
            <a:off x="8712008" y="4863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109" title="H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450" y="1109900"/>
            <a:ext cx="5333279" cy="383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9" title="arc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50" y="1209600"/>
            <a:ext cx="3173649" cy="23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Programming: Pin Configuration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34" name="Google Shape;8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10"/>
          <p:cNvSpPr txBox="1"/>
          <p:nvPr>
            <p:ph idx="12" type="sldNum"/>
          </p:nvPr>
        </p:nvSpPr>
        <p:spPr>
          <a:xfrm>
            <a:off x="8712008" y="4863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110"/>
          <p:cNvSpPr/>
          <p:nvPr/>
        </p:nvSpPr>
        <p:spPr>
          <a:xfrm>
            <a:off x="2477300" y="1395100"/>
            <a:ext cx="2940900" cy="492300"/>
          </a:xfrm>
          <a:prstGeom prst="roundRect">
            <a:avLst>
              <a:gd fmla="val 16667" name="adj"/>
            </a:avLst>
          </a:prstGeom>
          <a:solidFill>
            <a:srgbClr val="80ED99"/>
          </a:solidFill>
          <a:ln cap="flat" cmpd="sng" w="9525">
            <a:solidFill>
              <a:srgbClr val="C7F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Enable BUS Clock for GPIO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110"/>
          <p:cNvSpPr/>
          <p:nvPr/>
        </p:nvSpPr>
        <p:spPr>
          <a:xfrm>
            <a:off x="2477300" y="2210688"/>
            <a:ext cx="2940900" cy="492300"/>
          </a:xfrm>
          <a:prstGeom prst="roundRect">
            <a:avLst>
              <a:gd fmla="val 16667" name="adj"/>
            </a:avLst>
          </a:prstGeom>
          <a:solidFill>
            <a:srgbClr val="80ED99"/>
          </a:solidFill>
          <a:ln cap="flat" cmpd="sng" w="9525">
            <a:solidFill>
              <a:srgbClr val="C7F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 Configuration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110"/>
          <p:cNvSpPr/>
          <p:nvPr/>
        </p:nvSpPr>
        <p:spPr>
          <a:xfrm>
            <a:off x="2477300" y="4018925"/>
            <a:ext cx="2940900" cy="492300"/>
          </a:xfrm>
          <a:prstGeom prst="roundRect">
            <a:avLst>
              <a:gd fmla="val 16667" name="adj"/>
            </a:avLst>
          </a:prstGeom>
          <a:solidFill>
            <a:srgbClr val="80ED99"/>
          </a:solidFill>
          <a:ln cap="flat" cmpd="sng" w="9525">
            <a:solidFill>
              <a:srgbClr val="C7F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Main Program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04" name="Google Shape;6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4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1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44" name="Google Shape;844;p111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845" name="Google Shape;845;p111"/>
          <p:cNvSpPr txBox="1"/>
          <p:nvPr/>
        </p:nvSpPr>
        <p:spPr>
          <a:xfrm>
            <a:off x="769975" y="1578475"/>
            <a:ext cx="70299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111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7" name="Google Shape;84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50" y="1578474"/>
            <a:ext cx="7871074" cy="28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11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InitStruct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9" name="Google Shape;84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12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55" name="Google Shape;855;p112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856" name="Google Shape;856;p112"/>
          <p:cNvPicPr preferRelativeResize="0"/>
          <p:nvPr/>
        </p:nvPicPr>
        <p:blipFill rotWithShape="1">
          <a:blip r:embed="rId3">
            <a:alphaModFix/>
          </a:blip>
          <a:srcRect b="31295" l="0" r="56929" t="0"/>
          <a:stretch/>
        </p:blipFill>
        <p:spPr>
          <a:xfrm>
            <a:off x="1016350" y="1774402"/>
            <a:ext cx="6351652" cy="26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Mode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8" name="Google Shape;85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3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4" name="Google Shape;864;p113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865" name="Google Shape;865;p113"/>
          <p:cNvPicPr preferRelativeResize="0"/>
          <p:nvPr/>
        </p:nvPicPr>
        <p:blipFill rotWithShape="1">
          <a:blip r:embed="rId3">
            <a:alphaModFix/>
          </a:blip>
          <a:srcRect b="0" l="0" r="61304" t="0"/>
          <a:stretch/>
        </p:blipFill>
        <p:spPr>
          <a:xfrm>
            <a:off x="1684675" y="1745500"/>
            <a:ext cx="4991100" cy="24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13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Speed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7" name="Google Shape;86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4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73" name="Google Shape;873;p114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874" name="Google Shape;874;p114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5" name="Google Shape;8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88" y="2167775"/>
            <a:ext cx="74580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14"/>
          <p:cNvSpPr txBox="1"/>
          <p:nvPr/>
        </p:nvSpPr>
        <p:spPr>
          <a:xfrm>
            <a:off x="423500" y="137607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Pin state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7" name="Google Shape;87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5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 GPIO APIs: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3" name="Google Shape;883;p115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884" name="Google Shape;884;p115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p115"/>
          <p:cNvSpPr txBox="1"/>
          <p:nvPr/>
        </p:nvSpPr>
        <p:spPr>
          <a:xfrm>
            <a:off x="395000" y="109112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 function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6" name="Google Shape;886;p115"/>
          <p:cNvPicPr preferRelativeResize="0"/>
          <p:nvPr/>
        </p:nvPicPr>
        <p:blipFill rotWithShape="1">
          <a:blip r:embed="rId3">
            <a:alphaModFix/>
          </a:blip>
          <a:srcRect b="32917" l="1719" r="15629" t="0"/>
          <a:stretch/>
        </p:blipFill>
        <p:spPr>
          <a:xfrm>
            <a:off x="123200" y="1597850"/>
            <a:ext cx="8582526" cy="1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15"/>
          <p:cNvPicPr preferRelativeResize="0"/>
          <p:nvPr/>
        </p:nvPicPr>
        <p:blipFill rotWithShape="1">
          <a:blip r:embed="rId5">
            <a:alphaModFix/>
          </a:blip>
          <a:srcRect b="7045" l="0" r="6138" t="0"/>
          <a:stretch/>
        </p:blipFill>
        <p:spPr>
          <a:xfrm>
            <a:off x="123200" y="3101450"/>
            <a:ext cx="8582526" cy="18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6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GPIO output STM32 and HAL: blinking an LED: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94" name="Google Shape;894;p116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895" name="Google Shape;895;p116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6" name="Google Shape;896;p116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6" title="prob2.png"/>
          <p:cNvPicPr preferRelativeResize="0"/>
          <p:nvPr/>
        </p:nvPicPr>
        <p:blipFill rotWithShape="1">
          <a:blip r:embed="rId4">
            <a:alphaModFix/>
          </a:blip>
          <a:srcRect b="0" l="0" r="50949" t="0"/>
          <a:stretch/>
        </p:blipFill>
        <p:spPr>
          <a:xfrm>
            <a:off x="5007425" y="1995575"/>
            <a:ext cx="1968751" cy="22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16"/>
          <p:cNvSpPr/>
          <p:nvPr/>
        </p:nvSpPr>
        <p:spPr>
          <a:xfrm>
            <a:off x="6005875" y="3341725"/>
            <a:ext cx="970200" cy="6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PIN12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9" name="Google Shape;899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7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GPIO Input STM32 and HAL: Button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5" name="Google Shape;905;p117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906" name="Google Shape;906;p117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Reading button state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7" name="Google Shape;907;p117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17" title="prob2.png"/>
          <p:cNvPicPr preferRelativeResize="0"/>
          <p:nvPr/>
        </p:nvPicPr>
        <p:blipFill rotWithShape="1">
          <a:blip r:embed="rId4">
            <a:alphaModFix/>
          </a:blip>
          <a:srcRect b="0" l="0" r="50949" t="0"/>
          <a:stretch/>
        </p:blipFill>
        <p:spPr>
          <a:xfrm>
            <a:off x="6261250" y="1884150"/>
            <a:ext cx="1968751" cy="22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17"/>
          <p:cNvSpPr/>
          <p:nvPr/>
        </p:nvSpPr>
        <p:spPr>
          <a:xfrm>
            <a:off x="7259800" y="3296125"/>
            <a:ext cx="9702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PIN0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0" name="Google Shape;910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675" y="2283413"/>
            <a:ext cx="1968750" cy="1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1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18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118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920" name="Google Shape;920;p118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18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18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18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18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18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18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18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18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18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8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18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18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18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18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18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18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18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18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18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18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18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18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18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18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8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8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18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18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18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18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18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18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18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18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18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18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18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18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18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18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18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18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18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18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18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18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18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18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18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18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18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18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118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8"/>
          <p:cNvSpPr txBox="1"/>
          <p:nvPr>
            <p:ph type="ctrTitle"/>
          </p:nvPr>
        </p:nvSpPr>
        <p:spPr>
          <a:xfrm>
            <a:off x="412025" y="2571754"/>
            <a:ext cx="3852000" cy="1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75" name="Google Shape;97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1" name="Google Shape;611;p85"/>
          <p:cNvSpPr txBox="1"/>
          <p:nvPr/>
        </p:nvSpPr>
        <p:spPr>
          <a:xfrm>
            <a:off x="216225" y="1336300"/>
            <a:ext cx="7074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1. What does GPIO stand for?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General Processor Input/Output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General Purpose Input/Output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Generic Port Input/Output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General Programmable Input/Output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2" name="Google Shape;6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5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9" name="Google Shape;619;p86"/>
          <p:cNvSpPr txBox="1"/>
          <p:nvPr/>
        </p:nvSpPr>
        <p:spPr>
          <a:xfrm>
            <a:off x="216225" y="1336300"/>
            <a:ext cx="70743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2. On an STM32 microcontroller, how are GPIO pins grouped?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Into clusters called PORTS (e.g., GPIOA, GPIOB)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Into clusters called BANKS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Into clusters called MODULES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Into clusters called UNIT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0" name="Google Shape;6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6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27" name="Google Shape;627;p87"/>
          <p:cNvSpPr txBox="1"/>
          <p:nvPr/>
        </p:nvSpPr>
        <p:spPr>
          <a:xfrm>
            <a:off x="216225" y="1336300"/>
            <a:ext cx="8493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3. If an internal green LED is connected to "PD12" meaning: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connected to Peripheral Device 12.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connected to Pin Diagram 12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It is connected to Power Domain 12.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connected to Port D, Pin 12.</a:t>
            </a: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8" name="Google Shape;6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7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5" name="Google Shape;635;p88"/>
          <p:cNvSpPr txBox="1"/>
          <p:nvPr/>
        </p:nvSpPr>
        <p:spPr>
          <a:xfrm>
            <a:off x="0" y="1071450"/>
            <a:ext cx="93345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4. Which of the following is NOT one of the four main GPIO modes on an STM32?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Input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Output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Analog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Serial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E) Alternate Function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6" name="Google Shape;6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8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3" name="Google Shape;643;p89"/>
          <p:cNvSpPr txBox="1"/>
          <p:nvPr/>
        </p:nvSpPr>
        <p:spPr>
          <a:xfrm>
            <a:off x="216225" y="1336300"/>
            <a:ext cx="84939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5. In a GPIO output configuration, what is a key characteristic of the "Push-Pull" mode?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It can only sink current, connecting the pin to ground for a logic low.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It uses an external resistor to pull the line high when inactive.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It can actively drive the pin both high (to VCC) and low (to GND).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It is used exclusively for analog signals like audio.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4" name="Google Shape;6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89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Quiz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1" name="Google Shape;651;p90"/>
          <p:cNvSpPr txBox="1"/>
          <p:nvPr/>
        </p:nvSpPr>
        <p:spPr>
          <a:xfrm>
            <a:off x="216225" y="1336300"/>
            <a:ext cx="84939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6. Why is an internal "Pull-Up" resistor often used with a GPIO pin configured as an input?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A) To increase the pin's output current for driving an LED.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B) To set a known default logic state (high) when no external signal is present.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C) To convert the pin into an analog input for a sensor.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D) To protect the pin from electrostatic discharge (ESD).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2" name="Google Shape;6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0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